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23"/>
  </p:notesMasterIdLst>
  <p:sldIdLst>
    <p:sldId id="256" r:id="rId2"/>
    <p:sldId id="304" r:id="rId3"/>
    <p:sldId id="298" r:id="rId4"/>
    <p:sldId id="299" r:id="rId5"/>
    <p:sldId id="272" r:id="rId6"/>
    <p:sldId id="273" r:id="rId7"/>
    <p:sldId id="274" r:id="rId8"/>
    <p:sldId id="275" r:id="rId9"/>
    <p:sldId id="277" r:id="rId10"/>
    <p:sldId id="266" r:id="rId11"/>
    <p:sldId id="283" r:id="rId12"/>
    <p:sldId id="284" r:id="rId13"/>
    <p:sldId id="285" r:id="rId14"/>
    <p:sldId id="286" r:id="rId15"/>
    <p:sldId id="287" r:id="rId16"/>
    <p:sldId id="290" r:id="rId17"/>
    <p:sldId id="291" r:id="rId18"/>
    <p:sldId id="296" r:id="rId19"/>
    <p:sldId id="297" r:id="rId20"/>
    <p:sldId id="292" r:id="rId21"/>
    <p:sldId id="303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8" autoAdjust="0"/>
    <p:restoredTop sz="94668" autoAdjust="0"/>
  </p:normalViewPr>
  <p:slideViewPr>
    <p:cSldViewPr>
      <p:cViewPr varScale="1">
        <p:scale>
          <a:sx n="70" d="100"/>
          <a:sy n="70" d="100"/>
        </p:scale>
        <p:origin x="-136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jpeg>
</file>

<file path=ppt/media/image24.jpeg>
</file>

<file path=ppt/media/image25.gif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png>
</file>

<file path=ppt/media/image4.jpeg>
</file>

<file path=ppt/media/image5.png>
</file>

<file path=ppt/media/image58.png>
</file>

<file path=ppt/media/image6.tmp>
</file>

<file path=ppt/media/image7.tmp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E3C1791-82D0-465D-A48D-8C325218BAC2}" type="datetimeFigureOut">
              <a:rPr lang="he-IL" smtClean="0"/>
              <a:t>ט"ו/אייר/תשע"ד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09C3E5E-4F46-4F99-94B7-2E737A7B5F8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8758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May 15,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May 15,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May 15,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May 15,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May 15, 2014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May 15,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May 15, 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May 15, 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May 15, 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May 15,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May 15,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May 15,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ftr="0" dt="0"/>
  <p:txStyles>
    <p:titleStyle>
      <a:lvl1pPr algn="l" defTabSz="914400" rtl="1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r" defTabSz="914400" rtl="1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-459432"/>
            <a:ext cx="8387308" cy="4571999"/>
          </a:xfrm>
        </p:spPr>
        <p:txBody>
          <a:bodyPr/>
          <a:lstStyle/>
          <a:p>
            <a:pPr algn="ctr" rtl="0"/>
            <a:r>
              <a:rPr lang="en-US" sz="4000" b="1" dirty="0" smtClean="0"/>
              <a:t/>
            </a:r>
            <a:br>
              <a:rPr lang="en-US" sz="4000" b="1" dirty="0" smtClean="0"/>
            </a:br>
            <a:r>
              <a:rPr lang="en-US" sz="4400" b="1" dirty="0">
                <a:solidFill>
                  <a:srgbClr val="FF0000"/>
                </a:solidFill>
              </a:rPr>
              <a:t>On the Role of </a:t>
            </a:r>
            <a:r>
              <a:rPr lang="en-US" sz="4400" b="1" dirty="0" smtClean="0">
                <a:solidFill>
                  <a:srgbClr val="FF0000"/>
                </a:solidFill>
              </a:rPr>
              <a:t>STRESS </a:t>
            </a:r>
            <a:r>
              <a:rPr lang="en-US" sz="4000" b="1" dirty="0" smtClean="0">
                <a:solidFill>
                  <a:srgbClr val="00B050"/>
                </a:solidFill>
              </a:rPr>
              <a:t>induced mutation </a:t>
            </a:r>
            <a:r>
              <a:rPr lang="en-US" sz="4000" b="1" dirty="0">
                <a:solidFill>
                  <a:srgbClr val="00B050"/>
                </a:solidFill>
              </a:rPr>
              <a:t/>
            </a:r>
            <a:br>
              <a:rPr lang="en-US" sz="4000" b="1" dirty="0">
                <a:solidFill>
                  <a:srgbClr val="00B050"/>
                </a:solidFill>
              </a:rPr>
            </a:br>
            <a:r>
              <a:rPr lang="en-US" sz="4400" b="1" dirty="0">
                <a:solidFill>
                  <a:srgbClr val="0070C0"/>
                </a:solidFill>
              </a:rPr>
              <a:t>in evolution</a:t>
            </a:r>
            <a:r>
              <a:rPr lang="en-US" sz="4400" b="1" dirty="0"/>
              <a:t> </a:t>
            </a:r>
            <a:endParaRPr lang="he-IL" sz="4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933056"/>
            <a:ext cx="6858000" cy="2664296"/>
          </a:xfrm>
        </p:spPr>
        <p:txBody>
          <a:bodyPr>
            <a:normAutofit fontScale="62500" lnSpcReduction="20000"/>
          </a:bodyPr>
          <a:lstStyle/>
          <a:p>
            <a:pPr rtl="0"/>
            <a:r>
              <a:rPr lang="en-US" sz="3800" dirty="0" err="1" smtClean="0"/>
              <a:t>Yoav</a:t>
            </a:r>
            <a:r>
              <a:rPr lang="en-US" sz="3800" dirty="0" smtClean="0"/>
              <a:t> ram</a:t>
            </a:r>
          </a:p>
          <a:p>
            <a:pPr rtl="0"/>
            <a:r>
              <a:rPr lang="en-US" sz="2500" dirty="0" err="1" smtClean="0"/>
              <a:t>Hadany</a:t>
            </a:r>
            <a:r>
              <a:rPr lang="en-US" sz="2500" dirty="0" smtClean="0"/>
              <a:t> lab – the Evolutionary theory </a:t>
            </a:r>
            <a:r>
              <a:rPr lang="en-US" sz="2500" dirty="0" smtClean="0"/>
              <a:t>lab</a:t>
            </a:r>
          </a:p>
          <a:p>
            <a:pPr rtl="0"/>
            <a:endParaRPr lang="en-US" sz="2500" dirty="0" smtClean="0"/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Department of Molecular biology </a:t>
            </a:r>
            <a:r>
              <a:rPr lang="en-US" dirty="0">
                <a:solidFill>
                  <a:schemeClr val="tx1"/>
                </a:solidFill>
              </a:rPr>
              <a:t>and ecology of plants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Life sciences faculty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Tel-</a:t>
            </a:r>
            <a:r>
              <a:rPr lang="en-US" dirty="0" err="1" smtClean="0">
                <a:solidFill>
                  <a:schemeClr val="tx1"/>
                </a:solidFill>
              </a:rPr>
              <a:t>aviv</a:t>
            </a:r>
            <a:r>
              <a:rPr lang="en-US" dirty="0" smtClean="0">
                <a:solidFill>
                  <a:schemeClr val="tx1"/>
                </a:solidFill>
              </a:rPr>
              <a:t> University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May 26 </a:t>
            </a:r>
            <a:r>
              <a:rPr lang="en-US" dirty="0" smtClean="0">
                <a:solidFill>
                  <a:schemeClr val="tx1"/>
                </a:solidFill>
              </a:rPr>
              <a:t>2014</a:t>
            </a:r>
          </a:p>
          <a:p>
            <a:pPr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30" name="Picture 6" descr="דף הבית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5805264"/>
            <a:ext cx="240030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632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410944" cy="4373563"/>
          </a:xfrm>
        </p:spPr>
        <p:txBody>
          <a:bodyPr>
            <a:normAutofit fontScale="92500" lnSpcReduction="10000"/>
          </a:bodyPr>
          <a:lstStyle/>
          <a:p>
            <a:pPr algn="l" rtl="0"/>
            <a:r>
              <a:rPr lang="en-US" sz="3200" dirty="0" smtClean="0"/>
              <a:t>The Red Queen </a:t>
            </a:r>
            <a:r>
              <a:rPr lang="en-US" sz="3200" dirty="0" smtClean="0"/>
              <a:t>hypothesis</a:t>
            </a:r>
            <a:r>
              <a:rPr lang="en-US" sz="3200" b="0" dirty="0" smtClean="0"/>
              <a:t>:</a:t>
            </a:r>
            <a:endParaRPr lang="en-US" sz="3200" b="0" dirty="0" smtClean="0"/>
          </a:p>
          <a:p>
            <a:pPr rtl="0"/>
            <a:r>
              <a:rPr lang="en-US" sz="1600" b="0" dirty="0"/>
              <a:t>van </a:t>
            </a:r>
            <a:r>
              <a:rPr lang="en-US" sz="1600" b="0" dirty="0" err="1"/>
              <a:t>Valen</a:t>
            </a:r>
            <a:r>
              <a:rPr lang="en-US" sz="1600" b="0" dirty="0"/>
              <a:t>, 1973</a:t>
            </a:r>
            <a:endParaRPr lang="en-US" sz="1600" b="0" dirty="0" smtClean="0"/>
          </a:p>
          <a:p>
            <a:pPr algn="l" rtl="0"/>
            <a:endParaRPr lang="en-US" sz="2600" dirty="0" smtClean="0"/>
          </a:p>
          <a:p>
            <a:pPr algn="l" rtl="0"/>
            <a:r>
              <a:rPr lang="en-US" sz="2600" dirty="0" smtClean="0"/>
              <a:t>“</a:t>
            </a:r>
            <a:r>
              <a:rPr lang="en-US" sz="2600" dirty="0" smtClean="0"/>
              <a:t>It takes all the running you can do, to keep in the same place.” </a:t>
            </a:r>
          </a:p>
          <a:p>
            <a:pPr rtl="0"/>
            <a:r>
              <a:rPr lang="en-US" sz="1800" b="0" dirty="0" smtClean="0"/>
              <a:t> - Lewis </a:t>
            </a:r>
            <a:r>
              <a:rPr lang="en-US" sz="1800" b="0" dirty="0" err="1" smtClean="0"/>
              <a:t>Carrol</a:t>
            </a:r>
            <a:r>
              <a:rPr lang="en-US" sz="1800" b="0" dirty="0" smtClean="0"/>
              <a:t>, Through the Looking Glass</a:t>
            </a:r>
          </a:p>
          <a:p>
            <a:pPr algn="l" rtl="0"/>
            <a:endParaRPr lang="en-US" sz="2400" b="0" dirty="0" smtClean="0"/>
          </a:p>
          <a:p>
            <a:pPr algn="l" rtl="0"/>
            <a:endParaRPr lang="en-US" sz="2400" b="0" dirty="0" smtClean="0"/>
          </a:p>
          <a:p>
            <a:pPr algn="l" rtl="0"/>
            <a:r>
              <a:rPr lang="en-US" sz="2400" b="0" dirty="0" smtClean="0"/>
              <a:t>What happens </a:t>
            </a:r>
            <a:r>
              <a:rPr lang="en-US" sz="2400" b="0" dirty="0" smtClean="0"/>
              <a:t>if the </a:t>
            </a:r>
            <a:r>
              <a:rPr lang="en-US" sz="2400" b="0" dirty="0" smtClean="0"/>
              <a:t>environment changes frequently?</a:t>
            </a:r>
            <a:endParaRPr lang="en-US" sz="1800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3" descr="C:\Users\user\Documents\projects\sim\presentation\helena-bonham-carter-as-the-red-que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720" y="1844824"/>
            <a:ext cx="2700744" cy="39971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041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1839"/>
          <a:stretch/>
        </p:blipFill>
        <p:spPr bwMode="auto">
          <a:xfrm>
            <a:off x="755576" y="1557231"/>
            <a:ext cx="6496034" cy="5040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164288" y="2132856"/>
            <a:ext cx="2520280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 smtClean="0">
                <a:solidFill>
                  <a:schemeClr val="accent3"/>
                </a:solidFill>
              </a:rPr>
              <a:t>SIM Wins</a:t>
            </a:r>
          </a:p>
          <a:p>
            <a:r>
              <a:rPr lang="en-US" sz="2400" b="1" dirty="0" smtClean="0">
                <a:solidFill>
                  <a:srgbClr val="FF0000"/>
                </a:solidFill>
              </a:rPr>
              <a:t>SIM losses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5536" y="1124744"/>
            <a:ext cx="553998" cy="4893647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1">
            <a:spAutoFit/>
          </a:bodyPr>
          <a:lstStyle/>
          <a:p>
            <a:pPr algn="ctr"/>
            <a:r>
              <a:rPr lang="en-US" sz="2400" b="1" dirty="0" smtClean="0"/>
              <a:t>SIM Frequency</a:t>
            </a:r>
            <a:endParaRPr lang="he-IL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59632" y="6351711"/>
            <a:ext cx="5738574" cy="461665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1">
            <a:spAutoFit/>
          </a:bodyPr>
          <a:lstStyle/>
          <a:p>
            <a:pPr algn="ctr"/>
            <a:r>
              <a:rPr lang="en-US" sz="2400" b="1" dirty="0" smtClean="0"/>
              <a:t>Generation</a:t>
            </a:r>
            <a:endParaRPr lang="he-IL" sz="24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 vs. CM</a:t>
            </a:r>
            <a:br>
              <a:rPr lang="en-US" dirty="0" smtClean="0"/>
            </a:br>
            <a:endParaRPr lang="he-IL" dirty="0"/>
          </a:p>
        </p:txBody>
      </p:sp>
      <p:sp>
        <p:nvSpPr>
          <p:cNvPr id="8" name="Rectangle 7"/>
          <p:cNvSpPr/>
          <p:nvPr/>
        </p:nvSpPr>
        <p:spPr>
          <a:xfrm>
            <a:off x="467544" y="836712"/>
            <a:ext cx="76709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CM: constitutive mutagenesis</a:t>
            </a:r>
            <a:br>
              <a:rPr lang="en-US" sz="2400" b="1" dirty="0">
                <a:solidFill>
                  <a:schemeClr val="tx2"/>
                </a:solidFill>
              </a:rPr>
            </a:br>
            <a:r>
              <a:rPr lang="en-US" sz="2400" b="1" dirty="0">
                <a:solidFill>
                  <a:schemeClr val="accent3"/>
                </a:solidFill>
              </a:rPr>
              <a:t>SIM: stress-induced mutagenesis</a:t>
            </a:r>
            <a:endParaRPr lang="he-IL" sz="2400" b="1" dirty="0"/>
          </a:p>
        </p:txBody>
      </p:sp>
    </p:spTree>
    <p:extLst>
      <p:ext uri="{BB962C8B-B14F-4D97-AF65-F5344CB8AC3E}">
        <p14:creationId xmlns:p14="http://schemas.microsoft.com/office/powerpoint/2010/main" val="296453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1216"/>
            <a:ext cx="5791200" cy="1371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Summary</a:t>
            </a:r>
            <a:r>
              <a:rPr lang="en-US" dirty="0"/>
              <a:t>: </a:t>
            </a:r>
            <a:r>
              <a:rPr lang="en-US" dirty="0" smtClean="0"/>
              <a:t>Evolution of stress-induced </a:t>
            </a:r>
            <a:r>
              <a:rPr lang="en-US" dirty="0" smtClean="0"/>
              <a:t>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0" dirty="0"/>
              <a:t>Stress-induced mutators evolve:</a:t>
            </a:r>
          </a:p>
          <a:p>
            <a:pPr marL="914400" lvl="1" indent="-457200" algn="l" rtl="0"/>
            <a:r>
              <a:rPr lang="en-US" sz="2800" b="0" dirty="0"/>
              <a:t>In </a:t>
            </a:r>
            <a:r>
              <a:rPr lang="en-US" sz="2800" dirty="0" smtClean="0"/>
              <a:t>asexual</a:t>
            </a:r>
            <a:r>
              <a:rPr lang="en-US" sz="2800" b="0" dirty="0" smtClean="0"/>
              <a:t> </a:t>
            </a:r>
            <a:r>
              <a:rPr lang="en-US" sz="2800" b="0" dirty="0"/>
              <a:t>populations</a:t>
            </a:r>
          </a:p>
          <a:p>
            <a:pPr marL="914400" lvl="1" indent="-457200" algn="l" rtl="0"/>
            <a:r>
              <a:rPr lang="en-US" sz="2800" b="0" dirty="0"/>
              <a:t>In </a:t>
            </a:r>
            <a:r>
              <a:rPr lang="en-US" sz="2800" dirty="0"/>
              <a:t>constant &amp; changing</a:t>
            </a:r>
            <a:r>
              <a:rPr lang="en-US" sz="2800" b="0" dirty="0"/>
              <a:t> environments</a:t>
            </a:r>
          </a:p>
          <a:p>
            <a:pPr algn="l" rtl="0"/>
            <a:endParaRPr lang="en-US" sz="2800" b="0" dirty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dirty="0" smtClean="0"/>
              <a:t>Second order </a:t>
            </a:r>
            <a:r>
              <a:rPr lang="en-US" sz="2800" dirty="0"/>
              <a:t>selection</a:t>
            </a:r>
            <a:r>
              <a:rPr lang="en-US" sz="2800" b="0" dirty="0"/>
              <a:t> can lead to the evolution of stress-induced </a:t>
            </a:r>
            <a:r>
              <a:rPr lang="en-US" sz="2800" b="0" dirty="0" smtClean="0"/>
              <a:t>mutation in </a:t>
            </a:r>
            <a:r>
              <a:rPr lang="en-US" sz="2800" b="0" dirty="0"/>
              <a:t>asexual populations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Selection for </a:t>
            </a:r>
            <a:r>
              <a:rPr lang="en-US" sz="2800" b="0" dirty="0" err="1" smtClean="0"/>
              <a:t>evolvability</a:t>
            </a:r>
            <a:endParaRPr lang="en-US" sz="2800" b="0" dirty="0"/>
          </a:p>
          <a:p>
            <a:pPr algn="l" rtl="0"/>
            <a:endParaRPr lang="en-US" sz="2800" b="0" dirty="0"/>
          </a:p>
          <a:p>
            <a:pPr algn="l" rtl="0"/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Picture 2" descr="https://www.augustaendoscopy.com/wp-content/uploads/2011/06/RT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4899430"/>
            <a:ext cx="2188096" cy="17539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372200" y="4869160"/>
            <a:ext cx="2414155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H. pylori</a:t>
            </a:r>
            <a:endParaRPr lang="he-IL" i="1" dirty="0">
              <a:solidFill>
                <a:schemeClr val="bg1"/>
              </a:solidFill>
              <a:effectLst>
                <a:glow rad="63500">
                  <a:schemeClr val="tx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313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 descr="http://www.lastwordonnothing.com/wp-content/uploads/2011/02/mmm_evolu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" t="3726" r="6856" b="12148"/>
          <a:stretch/>
        </p:blipFill>
        <p:spPr bwMode="auto">
          <a:xfrm>
            <a:off x="5148064" y="220618"/>
            <a:ext cx="3696801" cy="652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3224"/>
            <a:ext cx="5791200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Consequences of stress-induced </a:t>
            </a:r>
            <a:r>
              <a:rPr lang="en-US" dirty="0" smtClean="0"/>
              <a:t>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402832" cy="4373563"/>
          </a:xfrm>
        </p:spPr>
        <p:txBody>
          <a:bodyPr>
            <a:normAutofit/>
          </a:bodyPr>
          <a:lstStyle/>
          <a:p>
            <a:pPr algn="l" rtl="0"/>
            <a:endParaRPr lang="en-US" sz="3200" dirty="0" smtClean="0"/>
          </a:p>
          <a:p>
            <a:pPr algn="l" rtl="0"/>
            <a:endParaRPr lang="en-US" sz="3200" dirty="0" smtClean="0"/>
          </a:p>
          <a:p>
            <a:pPr algn="ctr" rtl="0"/>
            <a:r>
              <a:rPr lang="en-US" sz="3200" dirty="0" smtClean="0"/>
              <a:t>What is the role of stress-induced </a:t>
            </a:r>
            <a:r>
              <a:rPr lang="en-US" sz="3200" dirty="0" smtClean="0"/>
              <a:t>mutagenesis in </a:t>
            </a:r>
            <a:r>
              <a:rPr lang="en-US" sz="3200" dirty="0" smtClean="0"/>
              <a:t>evolution?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5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3408"/>
            <a:ext cx="8219256" cy="1371600"/>
          </a:xfrm>
        </p:spPr>
        <p:txBody>
          <a:bodyPr/>
          <a:lstStyle/>
          <a:p>
            <a:r>
              <a:rPr lang="en-US" dirty="0" smtClean="0"/>
              <a:t>Adaptive peak shifts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sz="2400" b="0" dirty="0" smtClean="0"/>
              <a:t>This problem was introduces by Sewall Wright in 1931:</a:t>
            </a:r>
          </a:p>
          <a:p>
            <a:pPr algn="l" rtl="0"/>
            <a:endParaRPr lang="en-US" dirty="0" smtClean="0"/>
          </a:p>
          <a:p>
            <a:pPr algn="l" rtl="0"/>
            <a:r>
              <a:rPr lang="en-US" sz="2800" dirty="0" smtClean="0"/>
              <a:t>If a new adaptation requires several, separately deleterious mutations, how can it evolve?</a:t>
            </a:r>
            <a:endParaRPr lang="he-IL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2" descr="http://media-1.web.britannica.com/eb-media/78/41278-004-5D2683F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789040"/>
            <a:ext cx="2305643" cy="28194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266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 flipH="1">
            <a:off x="6804248" y="-27384"/>
            <a:ext cx="2138213" cy="3240360"/>
            <a:chOff x="6935701" y="3545992"/>
            <a:chExt cx="2138213" cy="3240360"/>
          </a:xfrm>
        </p:grpSpPr>
        <p:pic>
          <p:nvPicPr>
            <p:cNvPr id="9" name="Picture 2" descr="bat wing bone compared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35701" y="3546352"/>
              <a:ext cx="2138213" cy="32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9"/>
            <p:cNvSpPr/>
            <p:nvPr/>
          </p:nvSpPr>
          <p:spPr>
            <a:xfrm>
              <a:off x="7943813" y="3545992"/>
              <a:ext cx="1008112" cy="7471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>
                <a:ln>
                  <a:solidFill>
                    <a:schemeClr val="bg1"/>
                  </a:solidFill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dirty="0" smtClean="0"/>
              <a:t>Criteria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Adaptation requires a change in two or more traits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Change in only one trait causes reduced fitness</a:t>
            </a:r>
          </a:p>
          <a:p>
            <a:pPr algn="l" rtl="0"/>
            <a:r>
              <a:rPr lang="en-US" dirty="0" smtClean="0"/>
              <a:t>Wings and bones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Flying with heavy bones is costly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Walking and climbing with light bones is dangerous</a:t>
            </a:r>
          </a:p>
          <a:p>
            <a:pPr algn="l" rtl="0"/>
            <a:r>
              <a:rPr lang="en-US" dirty="0" smtClean="0"/>
              <a:t>New metabolic pathway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Two new proteins required – pump and enzyme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each is wasteful without the </a:t>
            </a:r>
            <a:r>
              <a:rPr lang="en-US" b="0" dirty="0" smtClean="0"/>
              <a:t>other</a:t>
            </a: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7308304" y="3573016"/>
            <a:ext cx="1639019" cy="2600919"/>
            <a:chOff x="7255383" y="692696"/>
            <a:chExt cx="1639019" cy="2600919"/>
          </a:xfrm>
        </p:grpSpPr>
        <p:pic>
          <p:nvPicPr>
            <p:cNvPr id="6" name="Picture 4" descr="Fig. 4.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83" r="55409" b="41419"/>
            <a:stretch/>
          </p:blipFill>
          <p:spPr bwMode="auto">
            <a:xfrm>
              <a:off x="7255383" y="692696"/>
              <a:ext cx="1639019" cy="23546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7255383" y="3047394"/>
              <a:ext cx="987771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 rtl="0"/>
              <a:r>
                <a:rPr lang="en-US" sz="1000" dirty="0" smtClean="0"/>
                <a:t>Xiao et al. 2011</a:t>
              </a:r>
              <a:endParaRPr lang="he-IL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92079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val 6"/>
          <p:cNvSpPr/>
          <p:nvPr/>
        </p:nvSpPr>
        <p:spPr>
          <a:xfrm>
            <a:off x="1981200" y="2969700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Oval 7"/>
          <p:cNvSpPr/>
          <p:nvPr/>
        </p:nvSpPr>
        <p:spPr>
          <a:xfrm>
            <a:off x="5137608" y="235212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Oval 8"/>
          <p:cNvSpPr/>
          <p:nvPr/>
        </p:nvSpPr>
        <p:spPr>
          <a:xfrm>
            <a:off x="3352800" y="3588692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TextBox 9"/>
          <p:cNvSpPr txBox="1"/>
          <p:nvPr/>
        </p:nvSpPr>
        <p:spPr>
          <a:xfrm>
            <a:off x="1639744" y="1888290"/>
            <a:ext cx="1152128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Low peak</a:t>
            </a:r>
            <a:endParaRPr lang="he-IL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3011344" y="4071850"/>
            <a:ext cx="1152128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Valley</a:t>
            </a:r>
            <a:endParaRPr lang="he-IL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923928" y="1704970"/>
            <a:ext cx="314483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High peak</a:t>
            </a:r>
            <a:endParaRPr lang="he-IL" sz="28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539228" y="3252106"/>
            <a:ext cx="813572" cy="571194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867312" y="2821340"/>
            <a:ext cx="1208744" cy="861534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539228" y="2667000"/>
            <a:ext cx="2536828" cy="458620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7024" y="-99392"/>
            <a:ext cx="7087344" cy="1371600"/>
          </a:xfrm>
        </p:spPr>
        <p:txBody>
          <a:bodyPr/>
          <a:lstStyle/>
          <a:p>
            <a:pPr rtl="0"/>
            <a:r>
              <a:rPr lang="en-US" dirty="0" smtClean="0"/>
              <a:t>Adaptive Peak shift</a:t>
            </a:r>
            <a:endParaRPr lang="he-IL" dirty="0"/>
          </a:p>
        </p:txBody>
      </p:sp>
      <p:sp>
        <p:nvSpPr>
          <p:cNvPr id="16" name="TextBox 15"/>
          <p:cNvSpPr txBox="1"/>
          <p:nvPr/>
        </p:nvSpPr>
        <p:spPr>
          <a:xfrm>
            <a:off x="150476" y="980728"/>
            <a:ext cx="677108" cy="4893647"/>
          </a:xfrm>
          <a:prstGeom prst="rect">
            <a:avLst/>
          </a:prstGeom>
          <a:noFill/>
        </p:spPr>
        <p:txBody>
          <a:bodyPr vert="vert270" wrap="square" rtlCol="1">
            <a:spAutoFit/>
          </a:bodyPr>
          <a:lstStyle/>
          <a:p>
            <a:pPr algn="ctr"/>
            <a:r>
              <a:rPr lang="en-US" sz="3200" b="1" dirty="0" smtClean="0">
                <a:latin typeface="Arial"/>
                <a:cs typeface="Arial"/>
              </a:rPr>
              <a:t>←</a:t>
            </a:r>
            <a:r>
              <a:rPr lang="en-US" sz="3200" b="1" dirty="0" smtClean="0"/>
              <a:t>Fitness→</a:t>
            </a:r>
            <a:endParaRPr lang="he-IL" sz="32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2028909" y="6309320"/>
            <a:ext cx="4854516" cy="584775"/>
          </a:xfrm>
          <a:prstGeom prst="rect">
            <a:avLst/>
          </a:prstGeom>
          <a:noFill/>
        </p:spPr>
        <p:txBody>
          <a:bodyPr vert="horz" wrap="square" rtlCol="1">
            <a:spAutoFit/>
          </a:bodyPr>
          <a:lstStyle/>
          <a:p>
            <a:pPr algn="ctr"/>
            <a:r>
              <a:rPr lang="en-US" sz="3200" b="1" dirty="0" smtClean="0">
                <a:latin typeface="Arial"/>
                <a:cs typeface="Arial"/>
              </a:rPr>
              <a:t>←</a:t>
            </a:r>
            <a:r>
              <a:rPr lang="en-US" sz="3200" b="1" dirty="0" smtClean="0"/>
              <a:t>Genotype→</a:t>
            </a:r>
            <a:endParaRPr lang="he-IL" sz="3200" b="1" dirty="0"/>
          </a:p>
        </p:txBody>
      </p:sp>
    </p:spTree>
    <p:extLst>
      <p:ext uri="{BB962C8B-B14F-4D97-AF65-F5344CB8AC3E}">
        <p14:creationId xmlns:p14="http://schemas.microsoft.com/office/powerpoint/2010/main" val="267483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15416"/>
            <a:ext cx="7859216" cy="1371600"/>
          </a:xfrm>
        </p:spPr>
        <p:txBody>
          <a:bodyPr/>
          <a:lstStyle/>
          <a:p>
            <a:pPr rtl="0"/>
            <a:r>
              <a:rPr lang="en-US" dirty="0" smtClean="0"/>
              <a:t>SIM &amp; </a:t>
            </a:r>
            <a:r>
              <a:rPr lang="en-US" dirty="0"/>
              <a:t>Adaptive Peak </a:t>
            </a:r>
            <a:r>
              <a:rPr lang="en-US" dirty="0" smtClean="0"/>
              <a:t>shifts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626802"/>
            <a:ext cx="2915448" cy="4373563"/>
          </a:xfrm>
        </p:spPr>
        <p:txBody>
          <a:bodyPr>
            <a:normAutofit/>
          </a:bodyPr>
          <a:lstStyle/>
          <a:p>
            <a:pPr algn="l" rtl="0"/>
            <a:endParaRPr lang="en-US" sz="2800" b="0" dirty="0" smtClean="0"/>
          </a:p>
          <a:p>
            <a:pPr algn="l" rtl="0"/>
            <a:endParaRPr lang="en-US" sz="2800" b="0" dirty="0" smtClean="0"/>
          </a:p>
          <a:p>
            <a:pPr algn="l" rtl="0"/>
            <a:r>
              <a:rPr lang="en-US" sz="2800" b="0" dirty="0" smtClean="0"/>
              <a:t>Increasing the mutation rate in individuals below </a:t>
            </a:r>
            <a:r>
              <a:rPr lang="en-US" sz="2800" dirty="0" smtClean="0"/>
              <a:t>both</a:t>
            </a:r>
            <a:r>
              <a:rPr lang="en-US" sz="2800" b="0" dirty="0" smtClean="0"/>
              <a:t> peaks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22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69" r="27556" b="21708"/>
          <a:stretch/>
        </p:blipFill>
        <p:spPr bwMode="auto">
          <a:xfrm>
            <a:off x="3042914" y="1556792"/>
            <a:ext cx="5563673" cy="4513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022952" y="1936234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400" b="1" dirty="0" smtClean="0">
                <a:effectLst>
                  <a:glow rad="139700">
                    <a:srgbClr val="0070C0">
                      <a:alpha val="40000"/>
                    </a:srgbClr>
                  </a:glow>
                </a:effectLst>
              </a:rPr>
              <a:t>Low mutation rate</a:t>
            </a:r>
            <a:endParaRPr lang="he-IL" sz="2400" b="1" dirty="0">
              <a:effectLst>
                <a:glow rad="139700">
                  <a:srgbClr val="0070C0">
                    <a:alpha val="40000"/>
                  </a:srgbClr>
                </a:glo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27775" y="1587576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1"/>
            <a:r>
              <a:rPr lang="en-US" sz="2400" b="1" dirty="0" smtClean="0"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High mutation rate</a:t>
            </a:r>
            <a:endParaRPr lang="he-IL" sz="2400" b="1" dirty="0">
              <a:effectLst>
                <a:glow rad="228600">
                  <a:srgbClr val="FFC000">
                    <a:alpha val="40000"/>
                  </a:srgbClr>
                </a:glow>
              </a:effectLst>
            </a:endParaRPr>
          </a:p>
        </p:txBody>
      </p:sp>
      <p:sp>
        <p:nvSpPr>
          <p:cNvPr id="25" name="Oval 24"/>
          <p:cNvSpPr/>
          <p:nvPr/>
        </p:nvSpPr>
        <p:spPr>
          <a:xfrm>
            <a:off x="4153717" y="3951189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Oval 25"/>
          <p:cNvSpPr/>
          <p:nvPr/>
        </p:nvSpPr>
        <p:spPr>
          <a:xfrm>
            <a:off x="7354677" y="327315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Oval 26"/>
          <p:cNvSpPr/>
          <p:nvPr/>
        </p:nvSpPr>
        <p:spPr>
          <a:xfrm>
            <a:off x="4763317" y="54751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4003167" y="2397899"/>
            <a:ext cx="334255" cy="1460141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997925" y="2049241"/>
            <a:ext cx="1166044" cy="340159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5123719" y="2397899"/>
            <a:ext cx="2230959" cy="994877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589650" y="46369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6978381" y="2049241"/>
            <a:ext cx="234608" cy="2787103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743773" y="4871597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5824258" y="2049241"/>
            <a:ext cx="679423" cy="254844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112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6" descr="D:\workspace\ruggedsim\manuscript\adaptation_rate_s_0.05_logN_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656184"/>
            <a:ext cx="6016508" cy="501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Adaptation </a:t>
            </a:r>
            <a:r>
              <a:rPr lang="en-US" dirty="0" smtClean="0"/>
              <a:t>rate</a:t>
            </a:r>
            <a:r>
              <a:rPr lang="en-US" dirty="0"/>
              <a:t/>
            </a:r>
            <a:br>
              <a:rPr lang="en-US" dirty="0"/>
            </a:br>
            <a:endParaRPr lang="he-IL" dirty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6516216" y="-84876"/>
                <a:ext cx="2671642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205684" defTabSz="908834">
                  <a:defRPr/>
                </a:pPr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𝐶𝑀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sSup>
                        <m:sSupPr>
                          <m:ctrlPr>
                            <a:rPr lang="en-US" sz="2400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/>
                            </a:rPr>
                            <m:t>𝜏</m:t>
                          </m:r>
                        </m:e>
                        <m:sup>
                          <m:r>
                            <a:rPr lang="en-US" sz="2400" i="1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𝑆𝐼𝑀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r>
                        <a:rPr lang="en-US" sz="2400" i="1">
                          <a:latin typeface="Cambria Math"/>
                        </a:rPr>
                        <m:t>𝜏</m:t>
                      </m:r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he-IL" sz="2400" dirty="0"/>
              </a:p>
              <a:p>
                <a:pPr indent="205684" defTabSz="908834">
                  <a:defRPr/>
                </a:pPr>
                <a:endParaRPr lang="en-US" sz="24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6216" y="-84876"/>
                <a:ext cx="2671642" cy="156966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>
            <a:off x="2123728" y="1916832"/>
            <a:ext cx="72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2885539" y="1700808"/>
            <a:ext cx="2056594" cy="760150"/>
            <a:chOff x="13463618" y="18710349"/>
            <a:chExt cx="2056594" cy="760150"/>
          </a:xfrm>
        </p:grpSpPr>
        <p:sp>
          <p:nvSpPr>
            <p:cNvPr id="11" name="TextBox 10"/>
            <p:cNvSpPr txBox="1"/>
            <p:nvPr/>
          </p:nvSpPr>
          <p:spPr>
            <a:xfrm>
              <a:off x="13483803" y="1871034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Approximation</a:t>
              </a:r>
              <a:endParaRPr lang="he-I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3463618" y="1907038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Simulation</a:t>
              </a:r>
              <a:endParaRPr lang="he-IL" sz="24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439869" y="2060848"/>
            <a:ext cx="126000" cy="387533"/>
            <a:chOff x="12637723" y="19116000"/>
            <a:chExt cx="126000" cy="387533"/>
          </a:xfrm>
        </p:grpSpPr>
        <p:sp>
          <p:nvSpPr>
            <p:cNvPr id="14" name="Oval 13"/>
            <p:cNvSpPr/>
            <p:nvPr/>
          </p:nvSpPr>
          <p:spPr>
            <a:xfrm>
              <a:off x="12637723" y="19244022"/>
              <a:ext cx="126000" cy="126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12700800" y="19116000"/>
              <a:ext cx="0" cy="387533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467544" y="869811"/>
            <a:ext cx="55264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CM: constitutive mutagenesis</a:t>
            </a:r>
            <a:br>
              <a:rPr lang="en-US" sz="2400" dirty="0">
                <a:solidFill>
                  <a:schemeClr val="tx2"/>
                </a:solidFill>
              </a:rPr>
            </a:br>
            <a:r>
              <a:rPr lang="en-US" sz="2400" dirty="0">
                <a:solidFill>
                  <a:schemeClr val="accent3"/>
                </a:solidFill>
              </a:rPr>
              <a:t>SIM: stress-induced mutagenesis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296441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workspace\ruggedsim\manuscript\ram_f4_ER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375" y="1412776"/>
            <a:ext cx="68580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19256" cy="1371600"/>
          </a:xfrm>
        </p:spPr>
        <p:txBody>
          <a:bodyPr>
            <a:normAutofit/>
          </a:bodyPr>
          <a:lstStyle/>
          <a:p>
            <a:pPr rtl="0"/>
            <a:r>
              <a:rPr lang="en-US" dirty="0" smtClean="0"/>
              <a:t>SIM Breaks </a:t>
            </a:r>
            <a:r>
              <a:rPr lang="en-US" dirty="0"/>
              <a:t>the </a:t>
            </a:r>
            <a:r>
              <a:rPr lang="en-US" dirty="0" smtClean="0"/>
              <a:t>trade-off:</a:t>
            </a:r>
            <a:br>
              <a:rPr lang="en-US" dirty="0" smtClean="0"/>
            </a:br>
            <a:r>
              <a:rPr lang="en-US" dirty="0" smtClean="0"/>
              <a:t>adaptability &amp; adaptedness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6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Talk Overview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72744"/>
          </a:xfrm>
        </p:spPr>
        <p:txBody>
          <a:bodyPr>
            <a:normAutofit/>
          </a:bodyPr>
          <a:lstStyle/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Mutation rate variability</a:t>
            </a:r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Stress-induced mutagenesis</a:t>
            </a:r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Evolution </a:t>
            </a:r>
            <a:r>
              <a:rPr lang="en-US" sz="3600" b="0" dirty="0" smtClean="0"/>
              <a:t>of </a:t>
            </a:r>
            <a:r>
              <a:rPr lang="en-US" sz="3600" b="0" dirty="0" smtClean="0"/>
              <a:t>stress-induced mutagenesis</a:t>
            </a:r>
            <a:endParaRPr lang="en-US" sz="3600" b="0" dirty="0" smtClean="0"/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Consequences of </a:t>
            </a:r>
            <a:r>
              <a:rPr lang="en-US" sz="3600" b="0" dirty="0" smtClean="0"/>
              <a:t>stress-induced </a:t>
            </a:r>
            <a:r>
              <a:rPr lang="en-US" sz="3600" b="0" dirty="0" smtClean="0"/>
              <a:t>mutagenesis</a:t>
            </a:r>
            <a:endParaRPr lang="en-US" sz="3600" b="0" dirty="0" smtClean="0"/>
          </a:p>
        </p:txBody>
      </p:sp>
    </p:spTree>
    <p:extLst>
      <p:ext uri="{BB962C8B-B14F-4D97-AF65-F5344CB8AC3E}">
        <p14:creationId xmlns:p14="http://schemas.microsoft.com/office/powerpoint/2010/main" val="292420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91264" cy="4373563"/>
          </a:xfrm>
        </p:spPr>
        <p:txBody>
          <a:bodyPr>
            <a:noAutofit/>
          </a:bodyPr>
          <a:lstStyle/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Evolution of stress-induced </a:t>
            </a:r>
            <a:r>
              <a:rPr lang="en-US" sz="2800" dirty="0" smtClean="0">
                <a:solidFill>
                  <a:schemeClr val="tx2"/>
                </a:solidFill>
              </a:rPr>
              <a:t>mutagenesis:</a:t>
            </a:r>
            <a:endParaRPr lang="en-US" sz="2800" dirty="0" smtClean="0">
              <a:solidFill>
                <a:schemeClr val="tx2"/>
              </a:solidFill>
            </a:endParaRPr>
          </a:p>
          <a:p>
            <a:pPr lvl="1" indent="0" algn="l" rtl="0">
              <a:buNone/>
            </a:pPr>
            <a:r>
              <a:rPr lang="en-US" sz="2800" dirty="0" smtClean="0"/>
              <a:t>SIM can evolve due to 2</a:t>
            </a:r>
            <a:r>
              <a:rPr lang="en-US" sz="2800" baseline="30000" dirty="0" smtClean="0"/>
              <a:t>nd</a:t>
            </a:r>
            <a:r>
              <a:rPr lang="en-US" sz="2800" dirty="0" smtClean="0"/>
              <a:t> order selection</a:t>
            </a:r>
          </a:p>
          <a:p>
            <a:pPr lvl="1" indent="0" algn="l" rtl="0">
              <a:buNone/>
            </a:pPr>
            <a:r>
              <a:rPr lang="en-US" sz="2800" dirty="0" smtClean="0"/>
              <a:t>In constant and changing environments</a:t>
            </a:r>
          </a:p>
          <a:p>
            <a:pPr algn="l" rtl="0"/>
            <a:endParaRPr lang="en-US" sz="2800" dirty="0" smtClean="0">
              <a:solidFill>
                <a:schemeClr val="tx2"/>
              </a:solidFill>
            </a:endParaRPr>
          </a:p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Consequences of stress-induced </a:t>
            </a:r>
            <a:r>
              <a:rPr lang="en-US" sz="2800" dirty="0" smtClean="0">
                <a:solidFill>
                  <a:schemeClr val="tx2"/>
                </a:solidFill>
              </a:rPr>
              <a:t>mutagenesis:</a:t>
            </a:r>
            <a:endParaRPr lang="en-US" sz="2800" dirty="0" smtClean="0">
              <a:solidFill>
                <a:schemeClr val="tx2"/>
              </a:solidFill>
            </a:endParaRPr>
          </a:p>
          <a:p>
            <a:pPr lvl="1" indent="0" algn="l" rtl="0">
              <a:buNone/>
            </a:pPr>
            <a:r>
              <a:rPr lang="en-US" sz="2800" dirty="0" smtClean="0"/>
              <a:t>Breaks the trade-off between </a:t>
            </a:r>
            <a:r>
              <a:rPr lang="en-US" sz="2800" i="1" dirty="0" smtClean="0"/>
              <a:t>adaptability </a:t>
            </a:r>
            <a:r>
              <a:rPr lang="en-US" sz="2800" dirty="0" smtClean="0"/>
              <a:t>and </a:t>
            </a:r>
            <a:r>
              <a:rPr lang="en-US" sz="2800" i="1" dirty="0" smtClean="0"/>
              <a:t>adaptedness</a:t>
            </a: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12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Acknowledgments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45934" y="1772816"/>
            <a:ext cx="2112369" cy="1296144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2000" dirty="0" err="1" smtClean="0"/>
              <a:t>Amalia</a:t>
            </a:r>
            <a:r>
              <a:rPr lang="en-US" sz="2000" dirty="0" smtClean="0"/>
              <a:t> </a:t>
            </a:r>
            <a:r>
              <a:rPr lang="en-US" sz="2000" dirty="0" err="1" smtClean="0"/>
              <a:t>Biron-Zigle</a:t>
            </a:r>
            <a:r>
              <a:rPr lang="en-US" sz="2000" dirty="0" smtClean="0"/>
              <a:t> Foundation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3187" y="1700808"/>
            <a:ext cx="4536504" cy="160043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3200" dirty="0" err="1" smtClean="0"/>
              <a:t>Lilach</a:t>
            </a:r>
            <a:r>
              <a:rPr lang="en-US" sz="3200" dirty="0" smtClean="0"/>
              <a:t> </a:t>
            </a:r>
            <a:r>
              <a:rPr lang="en-US" sz="3200" dirty="0" err="1" smtClean="0"/>
              <a:t>Hadany</a:t>
            </a:r>
            <a:endParaRPr lang="en-US" sz="3200" dirty="0" smtClean="0"/>
          </a:p>
          <a:p>
            <a:pPr algn="l" rtl="0"/>
            <a:r>
              <a:rPr lang="en-US" sz="2400" dirty="0" smtClean="0"/>
              <a:t>Uri </a:t>
            </a:r>
            <a:r>
              <a:rPr lang="en-US" sz="2400" dirty="0" err="1" smtClean="0"/>
              <a:t>Obolski</a:t>
            </a:r>
            <a:endParaRPr lang="en-US" sz="2400" dirty="0" smtClean="0"/>
          </a:p>
          <a:p>
            <a:pPr algn="l" rtl="0"/>
            <a:r>
              <a:rPr lang="en-US" sz="2400" dirty="0" smtClean="0"/>
              <a:t>Ariel </a:t>
            </a:r>
            <a:r>
              <a:rPr lang="en-US" sz="2400" dirty="0" err="1" smtClean="0"/>
              <a:t>Guiejman</a:t>
            </a:r>
            <a:endParaRPr lang="en-US" sz="2400" dirty="0" smtClean="0"/>
          </a:p>
          <a:p>
            <a:pPr algn="l" rtl="0"/>
            <a:endParaRPr lang="en-US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413187" y="4780309"/>
            <a:ext cx="4913312" cy="1384995"/>
            <a:chOff x="1026840" y="5356373"/>
            <a:chExt cx="4913312" cy="1384995"/>
          </a:xfrm>
        </p:grpSpPr>
        <p:pic>
          <p:nvPicPr>
            <p:cNvPr id="14" name="Picture 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932512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500464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6309320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1368152" y="5356373"/>
              <a:ext cx="4572000" cy="13849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l" rtl="0"/>
              <a:r>
                <a:rPr lang="en-US" sz="2800" b="1" dirty="0"/>
                <a:t>yoavram@post.tau.ac.il</a:t>
              </a:r>
            </a:p>
            <a:p>
              <a:pPr algn="l" rtl="0"/>
              <a:r>
                <a:rPr lang="en-US" sz="2800" b="1" dirty="0" smtClean="0"/>
                <a:t>@</a:t>
              </a:r>
              <a:r>
                <a:rPr lang="en-US" sz="2800" b="1" dirty="0"/>
                <a:t>yoavram</a:t>
              </a:r>
            </a:p>
            <a:p>
              <a:pPr algn="l" rtl="0"/>
              <a:r>
                <a:rPr lang="en-US" sz="2800" b="1" dirty="0" smtClean="0"/>
                <a:t>http</a:t>
              </a:r>
              <a:r>
                <a:rPr lang="en-US" sz="2800" b="1" dirty="0"/>
                <a:t>://</a:t>
              </a:r>
              <a:r>
                <a:rPr lang="en-US" sz="2800" b="1" dirty="0" smtClean="0"/>
                <a:t>www.yoavram.com</a:t>
              </a:r>
              <a:endParaRPr lang="he-IL" sz="2800" b="1" dirty="0"/>
            </a:p>
          </p:txBody>
        </p:sp>
      </p:grpSp>
      <p:sp>
        <p:nvSpPr>
          <p:cNvPr id="18" name="Title 1"/>
          <p:cNvSpPr txBox="1">
            <a:spLocks/>
          </p:cNvSpPr>
          <p:nvPr/>
        </p:nvSpPr>
        <p:spPr>
          <a:xfrm>
            <a:off x="467544" y="3353544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1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US" dirty="0" smtClean="0"/>
              <a:t>Contact</a:t>
            </a:r>
            <a:endParaRPr lang="he-IL" dirty="0"/>
          </a:p>
        </p:txBody>
      </p:sp>
      <p:sp>
        <p:nvSpPr>
          <p:cNvPr id="19" name="Rectangle 18"/>
          <p:cNvSpPr/>
          <p:nvPr/>
        </p:nvSpPr>
        <p:spPr>
          <a:xfrm>
            <a:off x="3942184" y="1772816"/>
            <a:ext cx="19979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Manna </a:t>
            </a:r>
            <a:r>
              <a:rPr lang="en-US" sz="2000" b="1" dirty="0">
                <a:solidFill>
                  <a:srgbClr val="000000"/>
                </a:solidFill>
              </a:rPr>
              <a:t>Center for Plants </a:t>
            </a:r>
            <a:r>
              <a:rPr lang="en-US" sz="2000" b="1" dirty="0" smtClean="0">
                <a:solidFill>
                  <a:srgbClr val="000000"/>
                </a:solidFill>
              </a:rPr>
              <a:t>Biosciences</a:t>
            </a:r>
            <a:endParaRPr lang="he-IL" dirty="0"/>
          </a:p>
        </p:txBody>
      </p:sp>
      <p:pic>
        <p:nvPicPr>
          <p:cNvPr id="1026" name="Picture 2" descr="D:\projects\sim\presentation\mary_curie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249120"/>
            <a:ext cx="1292194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projects\sim\presentation\isf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944" y="4869320"/>
            <a:ext cx="1682456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991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mutation rates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Between species</a:t>
            </a:r>
          </a:p>
          <a:p>
            <a:pPr algn="l" rtl="0"/>
            <a:r>
              <a:rPr lang="en-US" b="0" dirty="0" smtClean="0"/>
              <a:t>Average # of </a:t>
            </a:r>
            <a:r>
              <a:rPr lang="en-US" b="0" i="1" dirty="0" smtClean="0"/>
              <a:t>measurable</a:t>
            </a:r>
            <a:r>
              <a:rPr lang="en-US" b="0" dirty="0" smtClean="0"/>
              <a:t> mutations per genome per generation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2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309829"/>
            <a:ext cx="2438400" cy="1828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099859" y="4131884"/>
            <a:ext cx="2984309" cy="21507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DSCF0348.JPG - Picasa Photo Viewer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8" t="3900" r="30032" b="2767"/>
          <a:stretch/>
        </p:blipFill>
        <p:spPr>
          <a:xfrm>
            <a:off x="6821429" y="3834652"/>
            <a:ext cx="1783019" cy="2520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2843808" y="3212976"/>
            <a:ext cx="33843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endParaRPr lang="he-IL" sz="2000" dirty="0" smtClean="0"/>
          </a:p>
          <a:p>
            <a:pPr algn="ctr" rtl="0"/>
            <a:r>
              <a:rPr lang="en-US" sz="2000" dirty="0" smtClean="0"/>
              <a:t>Flies: </a:t>
            </a:r>
            <a:r>
              <a:rPr lang="he-IL" sz="2000" dirty="0" smtClean="0"/>
              <a:t>0.455</a:t>
            </a:r>
          </a:p>
          <a:p>
            <a:pPr algn="ctr" rtl="0"/>
            <a:r>
              <a:rPr lang="en-US" sz="1400" dirty="0" err="1" smtClean="0"/>
              <a:t>Keightley</a:t>
            </a:r>
            <a:r>
              <a:rPr lang="en-US" sz="1400" dirty="0" smtClean="0"/>
              <a:t> et al. Gen Res 2009</a:t>
            </a:r>
            <a:endParaRPr lang="he-IL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189384" y="3677543"/>
            <a:ext cx="2438400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Bacteria: </a:t>
            </a:r>
            <a:r>
              <a:rPr lang="he-IL" sz="2000" dirty="0" smtClean="0"/>
              <a:t> 0.0004</a:t>
            </a:r>
          </a:p>
          <a:p>
            <a:pPr algn="ctr" rtl="0"/>
            <a:r>
              <a:rPr lang="en-US" sz="1400" dirty="0" err="1" smtClean="0"/>
              <a:t>Wielgoss</a:t>
            </a:r>
            <a:r>
              <a:rPr lang="en-US" sz="1400" dirty="0" smtClean="0"/>
              <a:t> et al. G3 2011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228184" y="3245495"/>
            <a:ext cx="2984309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Humans: </a:t>
            </a:r>
            <a:r>
              <a:rPr lang="he-IL" sz="2000" dirty="0" smtClean="0"/>
              <a:t> 41</a:t>
            </a:r>
          </a:p>
          <a:p>
            <a:pPr algn="ctr" rtl="0"/>
            <a:r>
              <a:rPr lang="en-US" sz="1400" dirty="0" smtClean="0"/>
              <a:t>Lynch, PNAS 2010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178807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 rates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859216" cy="4373563"/>
          </a:xfrm>
        </p:spPr>
        <p:txBody>
          <a:bodyPr/>
          <a:lstStyle/>
          <a:p>
            <a:pPr algn="l" rtl="0"/>
            <a:r>
              <a:rPr lang="en-US" dirty="0" smtClean="0">
                <a:solidFill>
                  <a:schemeClr val="tx2"/>
                </a:solidFill>
              </a:rPr>
              <a:t>Within species</a:t>
            </a:r>
            <a:endParaRPr lang="en-US" dirty="0">
              <a:solidFill>
                <a:schemeClr val="tx2"/>
              </a:solidFill>
            </a:endParaRPr>
          </a:p>
          <a:p>
            <a:pPr algn="l" rtl="0"/>
            <a:r>
              <a:rPr lang="en-US" b="0" dirty="0" smtClean="0"/>
              <a:t>Mutation rate in 69 natural populations of </a:t>
            </a:r>
            <a:r>
              <a:rPr lang="en-US" b="0" i="1" dirty="0" smtClean="0"/>
              <a:t>E. coli</a:t>
            </a:r>
            <a:r>
              <a:rPr lang="en-US" b="0" dirty="0" smtClean="0"/>
              <a:t> </a:t>
            </a:r>
            <a:r>
              <a:rPr lang="en-US" sz="2400" b="0" dirty="0" smtClean="0"/>
              <a:t> </a:t>
            </a:r>
            <a:r>
              <a:rPr lang="en-US" sz="1200" b="0" dirty="0" err="1" smtClean="0"/>
              <a:t>Matic</a:t>
            </a:r>
            <a:r>
              <a:rPr lang="en-US" sz="1200" b="0" dirty="0" smtClean="0"/>
              <a:t> et al. 1997</a:t>
            </a:r>
            <a:endParaRPr lang="he-IL" sz="1200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t="36307" r="51270" b="33107"/>
          <a:stretch/>
        </p:blipFill>
        <p:spPr>
          <a:xfrm>
            <a:off x="1835696" y="2628902"/>
            <a:ext cx="5472608" cy="411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9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3" t="26781" r="40303" b="15242"/>
          <a:stretch/>
        </p:blipFill>
        <p:spPr>
          <a:xfrm>
            <a:off x="855406" y="2562577"/>
            <a:ext cx="7244986" cy="410659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 rates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>
                <a:solidFill>
                  <a:schemeClr val="tx2"/>
                </a:solidFill>
              </a:rPr>
              <a:t>Within </a:t>
            </a:r>
            <a:r>
              <a:rPr lang="en-US" dirty="0" smtClean="0">
                <a:solidFill>
                  <a:schemeClr val="tx2"/>
                </a:solidFill>
              </a:rPr>
              <a:t>individuals</a:t>
            </a:r>
          </a:p>
          <a:p>
            <a:pPr algn="l" rtl="0"/>
            <a:r>
              <a:rPr lang="en-US" b="0" dirty="0" smtClean="0"/>
              <a:t>DNA polymerase error rate	 </a:t>
            </a:r>
            <a:r>
              <a:rPr lang="en-US" sz="1400" b="0" dirty="0" smtClean="0"/>
              <a:t>Lynch 2011</a:t>
            </a:r>
            <a:endParaRPr lang="he-IL" sz="1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91680" y="2771636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5650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Stress-induced </a:t>
            </a:r>
            <a:r>
              <a:rPr lang="en-US" dirty="0" smtClean="0"/>
              <a:t>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042792" cy="4373563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In </a:t>
            </a:r>
            <a:r>
              <a:rPr lang="en-US" i="1" dirty="0" smtClean="0"/>
              <a:t>E. coli:</a:t>
            </a:r>
            <a:endParaRPr lang="en-US" b="0" i="1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Error prone polymerase induced by stress responses:</a:t>
            </a:r>
          </a:p>
          <a:p>
            <a:pPr marL="800100" lvl="1" indent="-342900" algn="l" rtl="0"/>
            <a:r>
              <a:rPr lang="en-US" b="0" dirty="0" smtClean="0"/>
              <a:t>SOS response</a:t>
            </a:r>
          </a:p>
          <a:p>
            <a:pPr marL="800100" lvl="1" indent="-342900" algn="l" rtl="0"/>
            <a:r>
              <a:rPr lang="en-US" b="0" dirty="0" smtClean="0"/>
              <a:t>DNA damage</a:t>
            </a:r>
          </a:p>
          <a:p>
            <a:pPr marL="800100" lvl="1" indent="-342900" algn="l" rtl="0"/>
            <a:r>
              <a:rPr lang="en-US" b="0" dirty="0" smtClean="0"/>
              <a:t>Starvation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Mismatch repair system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Other mechanisms:</a:t>
            </a:r>
          </a:p>
          <a:p>
            <a:pPr marL="800100" lvl="1" indent="-342900" algn="l" rtl="0"/>
            <a:r>
              <a:rPr lang="en-US" dirty="0" err="1" smtClean="0"/>
              <a:t>Galhardo</a:t>
            </a:r>
            <a:r>
              <a:rPr lang="en-US" dirty="0" smtClean="0"/>
              <a:t> et al. 2007</a:t>
            </a:r>
          </a:p>
          <a:p>
            <a:pPr marL="800100" lvl="1" indent="-342900" algn="l" rtl="0"/>
            <a:r>
              <a:rPr lang="en-US" dirty="0" smtClean="0"/>
              <a:t>Al </a:t>
            </a:r>
            <a:r>
              <a:rPr lang="en-US" dirty="0" err="1" smtClean="0"/>
              <a:t>Mamun</a:t>
            </a:r>
            <a:r>
              <a:rPr lang="en-US" dirty="0" smtClean="0"/>
              <a:t>, Science 2012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76256" y="1340768"/>
            <a:ext cx="28083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sz="1600" dirty="0" smtClean="0"/>
              <a:t>Rosenberg et al. 2012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153881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68168" y="173981"/>
            <a:ext cx="2164434" cy="2160379"/>
            <a:chOff x="168168" y="173981"/>
            <a:chExt cx="2164434" cy="2160379"/>
          </a:xfrm>
        </p:grpSpPr>
        <p:pic>
          <p:nvPicPr>
            <p:cNvPr id="7" name="Picture 5" descr="D:\My Documents\yoavram\sim\presentation\Chlamydomonas_(10000x)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13"/>
            <a:stretch/>
          </p:blipFill>
          <p:spPr bwMode="auto">
            <a:xfrm>
              <a:off x="172602" y="223696"/>
              <a:ext cx="2160000" cy="211066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68168" y="173981"/>
              <a:ext cx="14542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Green </a:t>
              </a:r>
              <a:r>
                <a:rPr lang="en-US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algea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54346" y="2602756"/>
            <a:ext cx="2160000" cy="1656184"/>
            <a:chOff x="154346" y="2622253"/>
            <a:chExt cx="2160000" cy="1656184"/>
          </a:xfrm>
        </p:grpSpPr>
        <p:pic>
          <p:nvPicPr>
            <p:cNvPr id="10" name="Picture 4" descr="D:\My Documents\yoavram\sim\presentation\Bacillus_subtili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2622253"/>
              <a:ext cx="2160000" cy="162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166395" y="3909105"/>
              <a:ext cx="181331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B</a:t>
              </a:r>
              <a:r>
                <a:rPr lang="en-US" i="1" dirty="0"/>
                <a:t>acillus </a:t>
              </a:r>
              <a:r>
                <a:rPr lang="en-US" i="1" dirty="0" err="1" smtClean="0"/>
                <a:t>subtilis</a:t>
              </a:r>
              <a:endParaRPr lang="he-IL" i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54346" y="4509120"/>
            <a:ext cx="2190635" cy="1752600"/>
            <a:chOff x="154346" y="4495800"/>
            <a:chExt cx="2190635" cy="1752600"/>
          </a:xfrm>
        </p:grpSpPr>
        <p:pic>
          <p:nvPicPr>
            <p:cNvPr id="13" name="Picture 2" descr="Drosophila melanogaster - side (aka)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4495800"/>
              <a:ext cx="2160000" cy="1674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467544" y="5879068"/>
              <a:ext cx="18774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D. Melanogaster</a:t>
              </a:r>
              <a:endParaRPr lang="he-IL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403569" y="292082"/>
            <a:ext cx="1921281" cy="1696758"/>
            <a:chOff x="2572675" y="2659186"/>
            <a:chExt cx="1921281" cy="1696758"/>
          </a:xfrm>
        </p:grpSpPr>
        <p:pic>
          <p:nvPicPr>
            <p:cNvPr id="16" name="Picture 4" descr="http://upload.wikimedia.org/wikipedia/commons/thumb/6/6a/CelegansGoldsteinLabUNC.jpg/200px-CelegansGoldsteinLabUNC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8956" y="2659186"/>
              <a:ext cx="1905000" cy="1619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2572675" y="3986612"/>
              <a:ext cx="13644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Nematodes</a:t>
              </a:r>
              <a:endParaRPr lang="he-IL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838450" y="4547220"/>
            <a:ext cx="2571750" cy="1790700"/>
            <a:chOff x="2623369" y="4533900"/>
            <a:chExt cx="2571750" cy="1790700"/>
          </a:xfrm>
        </p:grpSpPr>
        <p:pic>
          <p:nvPicPr>
            <p:cNvPr id="19" name="Picture 6" descr="http://upload.wikimedia.org/wikipedia/commons/thumb/0/0a/TB_Culture.jpg/270px-TB_Culture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369" y="4533900"/>
              <a:ext cx="2571750" cy="17145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 19"/>
            <p:cNvSpPr/>
            <p:nvPr/>
          </p:nvSpPr>
          <p:spPr>
            <a:xfrm>
              <a:off x="3064227" y="5955268"/>
              <a:ext cx="17363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 smtClean="0">
                  <a:solidFill>
                    <a:schemeClr val="bg1"/>
                  </a:solidFill>
                </a:rPr>
                <a:t>M. tuberculosis</a:t>
              </a:r>
              <a:endParaRPr lang="he-IL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943600" y="2204864"/>
            <a:ext cx="2381250" cy="2017892"/>
            <a:chOff x="6477000" y="2641545"/>
            <a:chExt cx="2381250" cy="2017892"/>
          </a:xfrm>
        </p:grpSpPr>
        <p:pic>
          <p:nvPicPr>
            <p:cNvPr id="22" name="Picture 8" descr="http://upload.wikimedia.org/wikipedia/commons/thumb/3/32/EscherichiaColi_NIAID.jpg/250px-EscherichiaColi_NIAID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7000" y="2659186"/>
              <a:ext cx="2381250" cy="2000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8036773" y="2641545"/>
              <a:ext cx="8130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  <a:effectLst>
                    <a:glow rad="63500">
                      <a:schemeClr val="tx1"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E. coli</a:t>
              </a:r>
              <a:endParaRPr lang="he-IL" i="1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084168" y="4547220"/>
            <a:ext cx="2240682" cy="1674933"/>
            <a:chOff x="-2426778" y="3052406"/>
            <a:chExt cx="2240682" cy="1674933"/>
          </a:xfrm>
        </p:grpSpPr>
        <p:pic>
          <p:nvPicPr>
            <p:cNvPr id="25" name="Picture 10" descr="http://upload.wikimedia.org/wikipedia/commons/thumb/7/74/Listeria_monocytogenes_PHIL_2287_lores.jpg/230px-Listeria_monocytogenes_PHIL_2287_lores.jpg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78" b="21667"/>
            <a:stretch/>
          </p:blipFill>
          <p:spPr bwMode="auto">
            <a:xfrm>
              <a:off x="-2376846" y="3052406"/>
              <a:ext cx="2190750" cy="163646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-2426778" y="4358007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/>
                <a:t> L. </a:t>
              </a:r>
              <a:r>
                <a:rPr lang="en-US" i="1" dirty="0" err="1"/>
                <a:t>monocytogenes</a:t>
              </a:r>
              <a:endParaRPr lang="he-IL" i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636675" y="1988840"/>
            <a:ext cx="2799421" cy="2214704"/>
            <a:chOff x="6100066" y="223696"/>
            <a:chExt cx="2799421" cy="2214704"/>
          </a:xfrm>
        </p:grpSpPr>
        <p:pic>
          <p:nvPicPr>
            <p:cNvPr id="29" name="Picture 12" descr="natural alternative cancer treatments therapy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0066" y="223696"/>
              <a:ext cx="2758184" cy="220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6880986" y="2069068"/>
              <a:ext cx="201850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Breast cancer cell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3" name="Title 3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0"/>
            <a:r>
              <a:rPr lang="he-IL" dirty="0" smtClean="0"/>
              <a:t>	</a:t>
            </a:r>
            <a:r>
              <a:rPr lang="en-US" dirty="0" smtClean="0"/>
              <a:t>      Evidence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92874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Evolution of stress-induced </a:t>
            </a:r>
            <a:r>
              <a:rPr lang="en-US" dirty="0" smtClean="0"/>
              <a:t>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 rtl="0"/>
            <a:r>
              <a:rPr lang="en-US" sz="2400" dirty="0">
                <a:solidFill>
                  <a:schemeClr val="tx2"/>
                </a:solidFill>
              </a:rPr>
              <a:t>Null hypothesis</a:t>
            </a:r>
          </a:p>
          <a:p>
            <a:pPr algn="l" rtl="0"/>
            <a:r>
              <a:rPr lang="en-US" sz="2400" b="0" dirty="0" smtClean="0"/>
              <a:t>Mutagenesis is </a:t>
            </a:r>
            <a:r>
              <a:rPr lang="en-US" sz="2400" b="0" dirty="0" smtClean="0"/>
              <a:t>a by-product </a:t>
            </a:r>
            <a:r>
              <a:rPr lang="en-US" sz="2400" b="0" dirty="0" smtClean="0"/>
              <a:t>of stress</a:t>
            </a:r>
          </a:p>
          <a:p>
            <a:pPr algn="l" rtl="0"/>
            <a:endParaRPr lang="en-US" sz="2400" b="0" dirty="0" smtClean="0"/>
          </a:p>
          <a:p>
            <a:pPr algn="l" rtl="0"/>
            <a:r>
              <a:rPr lang="en-US" sz="2400" dirty="0">
                <a:solidFill>
                  <a:schemeClr val="tx2"/>
                </a:solidFill>
              </a:rPr>
              <a:t>Alternative non-adaptive hypotheses</a:t>
            </a:r>
          </a:p>
          <a:p>
            <a:pPr algn="l" rtl="0"/>
            <a:r>
              <a:rPr lang="en-US" sz="2400" b="0" dirty="0" smtClean="0"/>
              <a:t>Cost of fidelity</a:t>
            </a:r>
          </a:p>
          <a:p>
            <a:pPr algn="l" rtl="0"/>
            <a:r>
              <a:rPr lang="en-US" sz="2400" b="0" dirty="0" smtClean="0"/>
              <a:t>Drift barrier hypothesis</a:t>
            </a:r>
          </a:p>
          <a:p>
            <a:pPr algn="l" rtl="0"/>
            <a:endParaRPr lang="en-US" sz="2400" b="0" dirty="0" smtClean="0"/>
          </a:p>
          <a:p>
            <a:pPr algn="l" rtl="0"/>
            <a:r>
              <a:rPr lang="en-US" sz="2400" dirty="0">
                <a:solidFill>
                  <a:schemeClr val="tx2"/>
                </a:solidFill>
              </a:rPr>
              <a:t>Adaptive hypothesis</a:t>
            </a:r>
          </a:p>
          <a:p>
            <a:pPr algn="l" rtl="0"/>
            <a:r>
              <a:rPr lang="en-US" sz="2400" b="0" dirty="0" smtClean="0"/>
              <a:t>Second-order selection / </a:t>
            </a:r>
            <a:r>
              <a:rPr lang="en-US" sz="2400" b="0" dirty="0" err="1" smtClean="0"/>
              <a:t>evolvability</a:t>
            </a:r>
            <a:endParaRPr lang="he-IL" sz="2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44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39472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Constant </a:t>
            </a:r>
            <a:r>
              <a:rPr lang="he-IL" dirty="0" smtClean="0"/>
              <a:t> </a:t>
            </a:r>
            <a:r>
              <a:rPr lang="en-US" dirty="0" smtClean="0"/>
              <a:t>environment: </a:t>
            </a:r>
            <a:r>
              <a:rPr lang="en-US" dirty="0"/>
              <a:t>Mutation-Selection </a:t>
            </a:r>
            <a:r>
              <a:rPr lang="en-US" dirty="0" smtClean="0"/>
              <a:t>Balance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752600"/>
                <a:ext cx="7620000" cy="4916760"/>
              </a:xfrm>
            </p:spPr>
            <p:txBody>
              <a:bodyPr>
                <a:normAutofit/>
              </a:bodyPr>
              <a:lstStyle/>
              <a:p>
                <a:pPr algn="l" rtl="0"/>
                <a:r>
                  <a:rPr lang="en-US" sz="2800" dirty="0" smtClean="0">
                    <a:solidFill>
                      <a:schemeClr val="tx2"/>
                    </a:solidFill>
                  </a:rPr>
                  <a:t>General solution</a:t>
                </a:r>
                <a:endParaRPr lang="en-US" sz="2800" dirty="0" smtClean="0">
                  <a:solidFill>
                    <a:schemeClr val="tx2"/>
                  </a:solidFill>
                </a:endParaRPr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f>
                        <m:fPr>
                          <m:ctrlPr>
                            <a:rPr lang="en-US" b="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</m:num>
                        <m:den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b="0" i="1">
                          <a:latin typeface="Cambria Math"/>
                        </a:rPr>
                        <m:t>=</m:t>
                      </m:r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r>
                        <a:rPr lang="en-US" b="0" i="1" dirty="0">
                          <a:latin typeface="Cambria Math"/>
                        </a:rPr>
                        <m:t> </m:t>
                      </m:r>
                      <m:d>
                        <m:dPr>
                          <m:ctrlPr>
                            <a:rPr lang="en-US" b="0" i="1" dirty="0">
                              <a:latin typeface="Cambria Math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  <m:r>
                            <a:rPr lang="en-US" b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>
                                  <a:latin typeface="Cambria Math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lvl="0" algn="ctr" rtl="0"/>
                <a:endParaRPr lang="en-US" sz="2400" dirty="0" smtClean="0">
                  <a:solidFill>
                    <a:prstClr val="black"/>
                  </a:solidFill>
                </a:endParaRPr>
              </a:p>
              <a:p>
                <a:pPr lvl="0" algn="ctr" rtl="0"/>
                <a:r>
                  <a:rPr lang="en-US" sz="3200" dirty="0" smtClean="0">
                    <a:solidFill>
                      <a:prstClr val="black"/>
                    </a:solidFill>
                  </a:rPr>
                  <a:t>“</a:t>
                </a:r>
                <a:r>
                  <a:rPr lang="en-US" sz="3200" dirty="0">
                    <a:solidFill>
                      <a:prstClr val="black"/>
                    </a:solidFill>
                  </a:rPr>
                  <a:t>Increasing the mutation rate of </a:t>
                </a:r>
                <a:r>
                  <a:rPr lang="en-US" sz="3200" dirty="0" smtClean="0">
                    <a:solidFill>
                      <a:prstClr val="black"/>
                    </a:solidFill>
                  </a:rPr>
                  <a:t>unfit individuals increases </a:t>
                </a:r>
                <a:r>
                  <a:rPr lang="en-US" sz="3200" dirty="0">
                    <a:solidFill>
                      <a:prstClr val="black"/>
                    </a:solidFill>
                  </a:rPr>
                  <a:t>the population mean fitness</a:t>
                </a:r>
                <a:r>
                  <a:rPr lang="en-US" sz="3200" dirty="0" smtClean="0">
                    <a:solidFill>
                      <a:prstClr val="black"/>
                    </a:solidFill>
                  </a:rPr>
                  <a:t>”</a:t>
                </a:r>
              </a:p>
              <a:p>
                <a:pPr lvl="0" algn="l" rtl="0"/>
                <a:endParaRPr lang="en-US" sz="2400" b="0" dirty="0" smtClean="0">
                  <a:solidFill>
                    <a:prstClr val="black"/>
                  </a:solidFill>
                </a:endParaRPr>
              </a:p>
              <a:p>
                <a:pPr lvl="0" algn="l" rtl="0"/>
                <a:r>
                  <a:rPr lang="en-US" sz="2400" b="0" dirty="0" smtClean="0">
                    <a:solidFill>
                      <a:prstClr val="black"/>
                    </a:solidFill>
                  </a:rPr>
                  <a:t>Selection doesn’t reduce the mutation rate!</a:t>
                </a:r>
                <a:endParaRPr lang="he-IL" sz="2400" b="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752600"/>
                <a:ext cx="7620000" cy="4916760"/>
              </a:xfrm>
              <a:blipFill rotWithShape="1">
                <a:blip r:embed="rId2"/>
                <a:stretch>
                  <a:fillRect l="-1600" t="-1241" r="-1360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6876256" y="4581128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2170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459</TotalTime>
  <Words>598</Words>
  <Application>Microsoft Office PowerPoint</Application>
  <PresentationFormat>On-screen Show (4:3)</PresentationFormat>
  <Paragraphs>166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Essential</vt:lpstr>
      <vt:lpstr> On the Role of STRESS induced mutation  in evolution </vt:lpstr>
      <vt:lpstr>Talk Overview</vt:lpstr>
      <vt:lpstr>mutation rates Variability </vt:lpstr>
      <vt:lpstr>mutation rates Variability </vt:lpstr>
      <vt:lpstr>mutation rates Variability </vt:lpstr>
      <vt:lpstr>Stress-induced mutagenesis</vt:lpstr>
      <vt:lpstr>       Evidence</vt:lpstr>
      <vt:lpstr>Evolution of stress-induced mutagenesis</vt:lpstr>
      <vt:lpstr>Constant  environment: Mutation-Selection Balance</vt:lpstr>
      <vt:lpstr>changing environments</vt:lpstr>
      <vt:lpstr>SIM vs. CM </vt:lpstr>
      <vt:lpstr>Summary: Evolution of stress-induced mutagenesis</vt:lpstr>
      <vt:lpstr>Consequences of stress-induced mutagenesis</vt:lpstr>
      <vt:lpstr>Adaptive peak shifts</vt:lpstr>
      <vt:lpstr>examples</vt:lpstr>
      <vt:lpstr>Adaptive Peak shift</vt:lpstr>
      <vt:lpstr>SIM &amp; Adaptive Peak shifts</vt:lpstr>
      <vt:lpstr>Adaptation rate </vt:lpstr>
      <vt:lpstr>SIM Breaks the trade-off: adaptability &amp; adaptedness</vt:lpstr>
      <vt:lpstr>Conclusions</vt:lpstr>
      <vt:lpstr>Acknowledgments</vt:lpstr>
    </vt:vector>
  </TitlesOfParts>
  <Company>TAU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Stress-induced mutagenesis: population genetics models</dc:title>
  <dc:creator>Yoav Ram</dc:creator>
  <cp:lastModifiedBy>Yoav Ram</cp:lastModifiedBy>
  <cp:revision>40</cp:revision>
  <dcterms:created xsi:type="dcterms:W3CDTF">2013-10-16T06:44:56Z</dcterms:created>
  <dcterms:modified xsi:type="dcterms:W3CDTF">2014-05-15T12:24:32Z</dcterms:modified>
</cp:coreProperties>
</file>

<file path=docProps/thumbnail.jpeg>
</file>